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7"/>
  </p:notesMasterIdLst>
  <p:sldIdLst>
    <p:sldId id="473" r:id="rId2"/>
    <p:sldId id="339" r:id="rId3"/>
    <p:sldId id="563" r:id="rId4"/>
    <p:sldId id="346" r:id="rId5"/>
    <p:sldId id="565" r:id="rId6"/>
    <p:sldId id="566" r:id="rId7"/>
    <p:sldId id="535" r:id="rId8"/>
    <p:sldId id="560" r:id="rId9"/>
    <p:sldId id="559" r:id="rId10"/>
    <p:sldId id="567" r:id="rId11"/>
    <p:sldId id="353" r:id="rId12"/>
    <p:sldId id="536" r:id="rId13"/>
    <p:sldId id="537" r:id="rId14"/>
    <p:sldId id="538" r:id="rId15"/>
    <p:sldId id="362" r:id="rId16"/>
    <p:sldId id="539" r:id="rId17"/>
    <p:sldId id="540" r:id="rId18"/>
    <p:sldId id="541" r:id="rId19"/>
    <p:sldId id="542" r:id="rId20"/>
    <p:sldId id="368" r:id="rId21"/>
    <p:sldId id="543" r:id="rId22"/>
    <p:sldId id="544" r:id="rId23"/>
    <p:sldId id="545" r:id="rId24"/>
    <p:sldId id="546" r:id="rId25"/>
    <p:sldId id="547" r:id="rId26"/>
    <p:sldId id="548" r:id="rId27"/>
    <p:sldId id="562" r:id="rId28"/>
    <p:sldId id="550" r:id="rId29"/>
    <p:sldId id="561" r:id="rId30"/>
    <p:sldId id="553" r:id="rId31"/>
    <p:sldId id="568" r:id="rId32"/>
    <p:sldId id="569" r:id="rId33"/>
    <p:sldId id="554" r:id="rId34"/>
    <p:sldId id="555" r:id="rId35"/>
    <p:sldId id="556" r:id="rId36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2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1209">
          <p15:clr>
            <a:srgbClr val="A4A3A4"/>
          </p15:clr>
        </p15:guide>
        <p15:guide id="4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2FF"/>
    <a:srgbClr val="B552FF"/>
    <a:srgbClr val="003366"/>
    <a:srgbClr val="00182F"/>
    <a:srgbClr val="FFE9AA"/>
    <a:srgbClr val="FFFF80"/>
    <a:srgbClr val="0096D5"/>
    <a:srgbClr val="260080"/>
    <a:srgbClr val="A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82" y="90"/>
      </p:cViewPr>
      <p:guideLst>
        <p:guide orient="horz" pos="552"/>
        <p:guide orient="horz" pos="2158"/>
        <p:guide orient="horz" pos="1209"/>
        <p:guide pos="3239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18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0D3FCC1-8B10-FF45-A6E6-0F04F05B9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B32D5-CBAE-4BE0-9303-DC0E9BF3BCC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94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8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Certain conditions modify the relationship between left ventricular filling pressures indices of diastolic function. </a:t>
            </a:r>
          </a:p>
          <a:p>
            <a:r>
              <a:rPr lang="en-US" dirty="0"/>
              <a:t>Can limit the utility and accuracy of some parameters in the updated ASE </a:t>
            </a:r>
            <a:r>
              <a:rPr lang="en-US" dirty="0" err="1"/>
              <a:t>Diastology</a:t>
            </a:r>
            <a:r>
              <a:rPr lang="en-US" dirty="0"/>
              <a:t> algorithm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**COMPREHENSIVE APPROACH IN ALL OF THE ABOVE SETTINGS, CONCLUSIONS SHOULDN’T BE BASED ON JUST A SINGLE MEASUREMENT.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4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3FCC1-8B10-FF45-A6E6-0F04F05B9C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8EB238-ED39-8D46-8F7C-0C6081969942}" type="slidenum">
              <a:rPr lang="en-US" sz="1000"/>
              <a:pPr/>
              <a:t>12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7586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fused e/a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2457A4-486B-E949-8173-EBEF75049098}" type="slidenum">
              <a:rPr lang="en-US" sz="1000"/>
              <a:pPr/>
              <a:t>16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41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534791-C118-C94E-B6A9-65C4F4CEE164}" type="slidenum">
              <a:rPr lang="en-US" sz="1000"/>
              <a:pPr/>
              <a:t>17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0504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Ap4, SV</a:t>
            </a:r>
            <a:r>
              <a:rPr lang="en-US" baseline="0" dirty="0"/>
              <a:t>  5- 10 mm., placed on annulus, line up parallel with wall,  average </a:t>
            </a:r>
            <a:r>
              <a:rPr lang="en-US" baseline="0" dirty="0" err="1"/>
              <a:t>septal</a:t>
            </a:r>
            <a:r>
              <a:rPr lang="en-US" baseline="0" dirty="0"/>
              <a:t> and lateral (usually higher), ultrasound system presents for wall filter and lowest signal gain, spectral waveform should be sharp with no signal </a:t>
            </a:r>
            <a:r>
              <a:rPr lang="en-US" baseline="0" dirty="0" err="1"/>
              <a:t>spikess</a:t>
            </a:r>
            <a:r>
              <a:rPr lang="en-US" baseline="0" dirty="0"/>
              <a:t>, feathering ghosting, peak modal velocity in early diastole at leading edge of spectral waveform, point out </a:t>
            </a:r>
            <a:r>
              <a:rPr lang="en-US" baseline="0" dirty="0" err="1"/>
              <a:t>isovolumic</a:t>
            </a:r>
            <a:r>
              <a:rPr lang="en-US" baseline="0" dirty="0"/>
              <a:t> contraction, systole, mention </a:t>
            </a:r>
            <a:r>
              <a:rPr lang="en-US" baseline="0" dirty="0" err="1"/>
              <a:t>isovolumic</a:t>
            </a:r>
            <a:r>
              <a:rPr lang="en-US" baseline="0" dirty="0"/>
              <a:t> relax 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8F86-00EA-3346-8426-DF47A2F7A3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1-2 frames before MV opening, draw a line from one annulus to the opposite side.  Biplane method of disks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full, well-defined envelopes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71463" y="258763"/>
            <a:ext cx="9740900" cy="6337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Picture 7" descr="CC_all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899641"/>
            <a:ext cx="197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919288"/>
            <a:ext cx="8763000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7239000" cy="1752600"/>
          </a:xfrm>
          <a:effectLst/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9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3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88938"/>
            <a:ext cx="2185987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88938"/>
            <a:ext cx="6405563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6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7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46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9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88938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71463" y="258763"/>
            <a:ext cx="9740900" cy="6337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2833" name="Rectangle 17"/>
          <p:cNvSpPr>
            <a:spLocks noChangeArrowheads="1"/>
          </p:cNvSpPr>
          <p:nvPr userDrawn="1"/>
        </p:nvSpPr>
        <p:spPr bwMode="auto">
          <a:xfrm>
            <a:off x="9437688" y="6019800"/>
            <a:ext cx="573087" cy="573088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30" name="Picture 2" descr="Bug_only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07695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  <a:cs typeface="ヒラギノ角ゴ Pro W3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 charset="0"/>
        </a:defRPr>
      </a:lvl1pPr>
      <a:lvl2pPr marL="685800" indent="-22860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40000"/>
        </a:spcAft>
        <a:buClr>
          <a:schemeClr val="folHlink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ヒラギノ角ゴ Pro W3" charset="0"/>
        </a:defRPr>
      </a:lvl5pPr>
      <a:lvl6pPr marL="2514600" indent="-228600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40000"/>
        </a:spcAft>
        <a:buClr>
          <a:schemeClr val="bg1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microsoft.com/office/2007/relationships/media" Target="../media/media2.mp4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4" Type="http://schemas.openxmlformats.org/officeDocument/2006/relationships/video" Target="../media/media2.mp4"/><Relationship Id="rId9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4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video" Target="../media/media5.mp4"/><Relationship Id="rId5" Type="http://schemas.microsoft.com/office/2007/relationships/media" Target="../media/media5.mp4"/><Relationship Id="rId10" Type="http://schemas.openxmlformats.org/officeDocument/2006/relationships/image" Target="../media/image37.png"/><Relationship Id="rId4" Type="http://schemas.openxmlformats.org/officeDocument/2006/relationships/video" Target="../media/media4.mp4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969253"/>
            <a:ext cx="874395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2367534" y="4779672"/>
            <a:ext cx="5629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Allan L Klein M.D.</a:t>
            </a:r>
            <a:b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Director, Center of Pericardial Diseases</a:t>
            </a:r>
            <a:b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Professor of Medicine</a:t>
            </a: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Heart and Vascular Institute</a:t>
            </a:r>
            <a:b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Cleveland 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Clinic</a:t>
            </a:r>
          </a:p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Past- President, 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ASE</a:t>
            </a:r>
          </a:p>
          <a:p>
            <a:pPr algn="ctr">
              <a:defRPr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-371268" y="529095"/>
            <a:ext cx="10404051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/>
            <a:r>
              <a:rPr lang="en-US" sz="2800" dirty="0">
                <a:solidFill>
                  <a:schemeClr val="tx2"/>
                </a:solidFill>
              </a:rPr>
              <a:t>Practical Application of Diastolic Function </a:t>
            </a:r>
            <a:r>
              <a:rPr lang="en-US" sz="2800" dirty="0" smtClean="0">
                <a:solidFill>
                  <a:schemeClr val="tx2"/>
                </a:solidFill>
              </a:rPr>
              <a:t>Assessment</a:t>
            </a:r>
          </a:p>
          <a:p>
            <a:pPr lvl="1" algn="ctr"/>
            <a:r>
              <a:rPr lang="en-US" sz="2800" dirty="0" smtClean="0">
                <a:solidFill>
                  <a:srgbClr val="C472FF"/>
                </a:solidFill>
              </a:rPr>
              <a:t>ASE/EACVI </a:t>
            </a:r>
            <a:r>
              <a:rPr lang="en-US" sz="2800" dirty="0" err="1" smtClean="0">
                <a:solidFill>
                  <a:srgbClr val="C472FF"/>
                </a:solidFill>
              </a:rPr>
              <a:t>Diastology</a:t>
            </a:r>
            <a:r>
              <a:rPr lang="en-US" sz="2800" dirty="0" smtClean="0">
                <a:solidFill>
                  <a:srgbClr val="C472FF"/>
                </a:solidFill>
              </a:rPr>
              <a:t> Guidelines</a:t>
            </a:r>
          </a:p>
        </p:txBody>
      </p:sp>
      <p:sp>
        <p:nvSpPr>
          <p:cNvPr id="593929" name="Text Box 9"/>
          <p:cNvSpPr txBox="1">
            <a:spLocks noChangeArrowheads="1"/>
          </p:cNvSpPr>
          <p:nvPr/>
        </p:nvSpPr>
        <p:spPr bwMode="auto">
          <a:xfrm>
            <a:off x="3622058" y="605268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0" name="Picture 9" descr="adam c32770878m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8" y="2195530"/>
            <a:ext cx="2535412" cy="17290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/>
          <a:stretch/>
        </p:blipFill>
        <p:spPr bwMode="auto">
          <a:xfrm>
            <a:off x="677918" y="3942536"/>
            <a:ext cx="2535412" cy="1471747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dam c32770878MEDIAL D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12" y="2157919"/>
            <a:ext cx="2595229" cy="17290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13" y="3886929"/>
            <a:ext cx="2595229" cy="1648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38195" y="3022424"/>
            <a:ext cx="328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Tips &amp; Tricks in Echo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61" y="514910"/>
            <a:ext cx="9569078" cy="1143000"/>
          </a:xfrm>
        </p:spPr>
        <p:txBody>
          <a:bodyPr/>
          <a:lstStyle/>
          <a:p>
            <a:pPr lvl="1"/>
            <a:r>
              <a:rPr lang="en-US" sz="2800" dirty="0">
                <a:latin typeface="+mn-lt"/>
              </a:rPr>
              <a:t>Practical Application of Diastolic Function Assessment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C472FF"/>
                </a:solidFill>
                <a:latin typeface="+mn-lt"/>
              </a:rPr>
              <a:t>ASE </a:t>
            </a:r>
            <a:r>
              <a:rPr lang="en-US" sz="2800" dirty="0" err="1">
                <a:solidFill>
                  <a:srgbClr val="C472FF"/>
                </a:solidFill>
                <a:latin typeface="+mn-lt"/>
              </a:rPr>
              <a:t>Diastology</a:t>
            </a:r>
            <a:r>
              <a:rPr lang="en-US" sz="2800" dirty="0">
                <a:solidFill>
                  <a:srgbClr val="C472FF"/>
                </a:solidFill>
                <a:latin typeface="+mn-lt"/>
              </a:rPr>
              <a:t> Guidelines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39" y="2144713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  <a:p>
            <a:pPr eaLnBrk="1" hangingPunct="1">
              <a:defRPr/>
            </a:pPr>
            <a:r>
              <a:rPr lang="en-US" dirty="0" smtClean="0"/>
              <a:t>2016 guidelines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Echo parameters</a:t>
            </a:r>
          </a:p>
          <a:p>
            <a:pPr eaLnBrk="1" hangingPunct="1">
              <a:defRPr/>
            </a:pPr>
            <a:r>
              <a:rPr lang="en-US" dirty="0" smtClean="0"/>
              <a:t>Myocardial pathology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Supplementary parameters</a:t>
            </a: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0718-102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08" y="2297929"/>
            <a:ext cx="3790430" cy="2586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6628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Mitral Inflow</a:t>
            </a:r>
            <a:br>
              <a:rPr lang="en-US" dirty="0" smtClean="0"/>
            </a:br>
            <a:r>
              <a:rPr lang="en-US" dirty="0" smtClean="0">
                <a:solidFill>
                  <a:srgbClr val="C472FF"/>
                </a:solidFill>
              </a:rPr>
              <a:t>Measurements</a:t>
            </a:r>
            <a:endParaRPr lang="en-US" dirty="0">
              <a:solidFill>
                <a:srgbClr val="C472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87" y="1685074"/>
            <a:ext cx="79375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625017" y="6216650"/>
            <a:ext cx="554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Appleton et al., J Am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Soc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Echo 1997;10:271-91</a:t>
            </a:r>
            <a:endParaRPr lang="en-US" sz="1400" b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501263" y="6259513"/>
            <a:ext cx="930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0718-116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8"/>
          <p:cNvSpPr>
            <a:spLocks noGrp="1"/>
          </p:cNvSpPr>
          <p:nvPr>
            <p:ph idx="1"/>
          </p:nvPr>
        </p:nvSpPr>
        <p:spPr>
          <a:xfrm>
            <a:off x="952216" y="2067642"/>
            <a:ext cx="7715250" cy="3950047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Apical 4 chamber view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Color flow imaging for optimal alignment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SV size 1 – 3 mm placed at  leaflet tips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Optimize spectral gain and wall filters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Sweep speed measure at 50-100 mm/s</a:t>
            </a:r>
          </a:p>
          <a:p>
            <a:pPr>
              <a:buClrTx/>
              <a:buFont typeface="Arial" charset="0"/>
              <a:buNone/>
            </a:pPr>
            <a:endParaRPr lang="en-US" sz="2363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2363" dirty="0">
                <a:latin typeface="Arial" charset="0"/>
                <a:cs typeface="Arial" charset="0"/>
              </a:rPr>
              <a:t>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685934" y="574300"/>
            <a:ext cx="8732556" cy="7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1" tIns="38570" rIns="77141" bIns="3857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</a:rPr>
              <a:t>MV </a:t>
            </a:r>
            <a:r>
              <a:rPr lang="en-US" sz="4557" dirty="0" smtClean="0">
                <a:solidFill>
                  <a:schemeClr val="tx2"/>
                </a:solidFill>
                <a:latin typeface="+mj-lt"/>
              </a:rPr>
              <a:t>Inflow </a:t>
            </a:r>
            <a:r>
              <a:rPr lang="en-US" sz="4557" dirty="0" smtClean="0">
                <a:solidFill>
                  <a:srgbClr val="C472FF"/>
                </a:solidFill>
                <a:latin typeface="+mj-lt"/>
              </a:rPr>
              <a:t>PW Doppler</a:t>
            </a:r>
            <a:endParaRPr lang="en-US" sz="4557" dirty="0">
              <a:solidFill>
                <a:srgbClr val="C472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7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ASE 2010\AMITAY, MOSHE; 34846812; 2010-6-9  8;08 AM\Image-SVincorrect mv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/>
          <a:stretch>
            <a:fillRect/>
          </a:stretch>
        </p:blipFill>
        <p:spPr bwMode="auto">
          <a:xfrm>
            <a:off x="2636044" y="1346170"/>
            <a:ext cx="4647567" cy="31489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xtLst/>
        </p:spPr>
      </p:pic>
      <p:pic>
        <p:nvPicPr>
          <p:cNvPr id="35843" name="Picture 2" descr="C:\ASE 2010\AMITAY, MOSHE; 34846812; 2010-6-9  8;08 AM\Image-SVincorrect mv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3"/>
          <a:stretch>
            <a:fillRect/>
          </a:stretch>
        </p:blipFill>
        <p:spPr bwMode="auto">
          <a:xfrm>
            <a:off x="1709141" y="4509694"/>
            <a:ext cx="3086100" cy="144928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C:\ASE 2010\AMITAY, MOSHE; 34846812; 2010-6-9  8;08 AM\Image-SVincorrect mv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2"/>
          <a:stretch>
            <a:fillRect/>
          </a:stretch>
        </p:blipFill>
        <p:spPr bwMode="auto">
          <a:xfrm>
            <a:off x="5500464" y="4518581"/>
            <a:ext cx="3086100" cy="140910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5058444" y="2760542"/>
            <a:ext cx="314772" cy="385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25">
              <a:solidFill>
                <a:srgbClr val="FFFF00"/>
              </a:solidFill>
            </a:endParaRPr>
          </a:p>
        </p:txBody>
      </p:sp>
      <p:sp>
        <p:nvSpPr>
          <p:cNvPr id="35846" name="Rectangle 2"/>
          <p:cNvSpPr txBox="1">
            <a:spLocks noChangeArrowheads="1"/>
          </p:cNvSpPr>
          <p:nvPr/>
        </p:nvSpPr>
        <p:spPr bwMode="gray">
          <a:xfrm>
            <a:off x="1225599" y="344748"/>
            <a:ext cx="7980461" cy="7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1" tIns="38570" rIns="77141" bIns="3857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</a:rPr>
              <a:t>MV Inflow </a:t>
            </a:r>
            <a:r>
              <a:rPr lang="en-US" sz="4557" dirty="0">
                <a:solidFill>
                  <a:srgbClr val="C472FF"/>
                </a:solidFill>
                <a:latin typeface="+mj-lt"/>
              </a:rPr>
              <a:t>PW SV Placement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5491761" y="5951197"/>
            <a:ext cx="2922687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88" dirty="0">
                <a:solidFill>
                  <a:schemeClr val="accent2"/>
                </a:solidFill>
              </a:rPr>
              <a:t>Correct - Leaflet Tips</a:t>
            </a:r>
          </a:p>
          <a:p>
            <a:pPr algn="ctr"/>
            <a:endParaRPr lang="en-US" sz="1688" dirty="0">
              <a:solidFill>
                <a:schemeClr val="bg2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B95E94F0-F128-3447-8448-9BA2EF11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285" y="5958982"/>
            <a:ext cx="2922687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88" dirty="0">
                <a:solidFill>
                  <a:schemeClr val="accent2"/>
                </a:solidFill>
              </a:rPr>
              <a:t> Incorrect -towards Apex</a:t>
            </a:r>
          </a:p>
          <a:p>
            <a:pPr algn="ctr"/>
            <a:endParaRPr lang="en-US" sz="1688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56" y="2159826"/>
            <a:ext cx="6557963" cy="3950047"/>
          </a:xfrm>
          <a:ln/>
        </p:spPr>
        <p:txBody>
          <a:bodyPr vert="horz" wrap="square" lIns="77153" tIns="38576" rIns="111419" bIns="3857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Tx/>
            </a:pPr>
            <a:r>
              <a:rPr lang="en-US" u="sng" dirty="0"/>
              <a:t>Measurements:</a:t>
            </a:r>
            <a:r>
              <a:rPr lang="en-US" dirty="0"/>
              <a:t> peak E–wave, A–wave, E/A ratio, deceleration time  </a:t>
            </a:r>
          </a:p>
          <a:p>
            <a:pPr>
              <a:buClrTx/>
            </a:pPr>
            <a:r>
              <a:rPr lang="en-US" u="sng" dirty="0"/>
              <a:t>Limitations:</a:t>
            </a:r>
            <a:r>
              <a:rPr lang="en-US" dirty="0"/>
              <a:t> sinus tachycardia, conduction system disease, arrhythmias, eccentric AI </a:t>
            </a:r>
          </a:p>
          <a:p>
            <a:pPr>
              <a:buClrTx/>
              <a:buFont typeface="Arial" charset="0"/>
              <a:buNone/>
            </a:pPr>
            <a:endParaRPr lang="en-US" sz="2025" dirty="0"/>
          </a:p>
          <a:p>
            <a:pPr marL="0" indent="0">
              <a:buSzPct val="50000"/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2BC22FB-6A2E-6546-A953-3C8CA9C62A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66889" y="335814"/>
            <a:ext cx="8615362" cy="7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1" tIns="38570" rIns="77141" bIns="3857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</a:rPr>
              <a:t>MV Inflow </a:t>
            </a:r>
            <a:r>
              <a:rPr lang="en-US" sz="4557" dirty="0">
                <a:solidFill>
                  <a:srgbClr val="C472FF"/>
                </a:solidFill>
                <a:latin typeface="+mj-lt"/>
              </a:rPr>
              <a:t>PW Measurements</a:t>
            </a:r>
          </a:p>
        </p:txBody>
      </p:sp>
      <p:pic>
        <p:nvPicPr>
          <p:cNvPr id="6" name="Picture 2" descr="C:\Users\Owner\Desktop\diastolic function\stage 1\mvinf  meas stage 14142.bmp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4" b="592"/>
          <a:stretch/>
        </p:blipFill>
        <p:spPr bwMode="auto">
          <a:xfrm>
            <a:off x="6748981" y="1576963"/>
            <a:ext cx="3208404" cy="378760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Doppler Imaging</a:t>
            </a:r>
            <a:endParaRPr lang="en-US" dirty="0"/>
          </a:p>
        </p:txBody>
      </p:sp>
      <p:pic>
        <p:nvPicPr>
          <p:cNvPr id="3" name="Picture 4" descr="adam c32770878MEDIAL D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13" y="1988907"/>
            <a:ext cx="5368723" cy="35767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0718-125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6100" y="28689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500" y="43434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3430" y="43434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ChangeArrowheads="1"/>
          </p:cNvSpPr>
          <p:nvPr/>
        </p:nvSpPr>
        <p:spPr bwMode="gray">
          <a:xfrm>
            <a:off x="501370" y="586767"/>
            <a:ext cx="9492635" cy="7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1" tIns="38570" rIns="77141" bIns="3857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</a:rPr>
              <a:t>PW DTI of </a:t>
            </a:r>
            <a:r>
              <a:rPr lang="en-US" sz="4557" dirty="0">
                <a:solidFill>
                  <a:srgbClr val="C472FF"/>
                </a:solidFill>
                <a:latin typeface="+mj-lt"/>
              </a:rPr>
              <a:t>Mitral Annular Velocities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835819" y="1993238"/>
            <a:ext cx="8358188" cy="3818781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Apical 4 chamber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SV (5–10 mm) placed at or within 1 cm of mitral leaflet insertion sites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Optimize gain/filter settings and minimize the angle of incidence (&lt;20 degrees)</a:t>
            </a:r>
          </a:p>
          <a:p>
            <a:pPr>
              <a:buClrTx/>
            </a:pPr>
            <a:r>
              <a:rPr lang="en-US" dirty="0">
                <a:latin typeface="Arial" charset="0"/>
                <a:cs typeface="Arial" charset="0"/>
              </a:rPr>
              <a:t>Velocity scale 20 cm/s above below baseline, sweep speed 50 to 100 mm/s</a:t>
            </a:r>
          </a:p>
          <a:p>
            <a:pPr>
              <a:buClrTx/>
            </a:pPr>
            <a:endParaRPr lang="en-US" sz="2025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461074" y="2649242"/>
            <a:ext cx="9030593" cy="3404890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dirty="0">
                <a:latin typeface="Arial" charset="0"/>
                <a:cs typeface="Arial" charset="0"/>
              </a:rPr>
              <a:t>Measure early (e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)  diastolic velocities</a:t>
            </a:r>
          </a:p>
          <a:p>
            <a:pPr>
              <a:buClrTx/>
              <a:buFont typeface="Arial"/>
              <a:buChar char="•"/>
            </a:pPr>
            <a:r>
              <a:rPr lang="en-US" dirty="0">
                <a:latin typeface="Arial" charset="0"/>
                <a:cs typeface="Arial" charset="0"/>
              </a:rPr>
              <a:t>Average </a:t>
            </a:r>
            <a:r>
              <a:rPr lang="en-US" dirty="0" err="1">
                <a:latin typeface="Arial" charset="0"/>
                <a:cs typeface="Arial" charset="0"/>
              </a:rPr>
              <a:t>septal</a:t>
            </a:r>
            <a:r>
              <a:rPr lang="en-US" dirty="0">
                <a:latin typeface="Arial" charset="0"/>
                <a:cs typeface="Arial" charset="0"/>
              </a:rPr>
              <a:t> and lateral velocities, calculate E/e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endParaRPr lang="en-US" dirty="0">
              <a:latin typeface="Arial" charset="0"/>
              <a:cs typeface="Arial" charset="0"/>
            </a:endParaRPr>
          </a:p>
          <a:p>
            <a:pPr>
              <a:buClrTx/>
              <a:buFont typeface="Arial"/>
              <a:buChar char="•"/>
            </a:pPr>
            <a:r>
              <a:rPr lang="en-US" u="sng" dirty="0">
                <a:latin typeface="Arial" charset="0"/>
                <a:cs typeface="Arial" charset="0"/>
              </a:rPr>
              <a:t>Limitations:</a:t>
            </a:r>
            <a:r>
              <a:rPr lang="en-US" dirty="0">
                <a:latin typeface="Arial" charset="0"/>
                <a:cs typeface="Arial" charset="0"/>
              </a:rPr>
              <a:t> e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 reduced with  MV surgical rings </a:t>
            </a:r>
            <a:r>
              <a:rPr lang="en-US" dirty="0" smtClean="0">
                <a:latin typeface="Arial" charset="0"/>
                <a:cs typeface="Arial" charset="0"/>
              </a:rPr>
              <a:t>(repair</a:t>
            </a:r>
            <a:r>
              <a:rPr lang="en-US" dirty="0">
                <a:latin typeface="Arial" charset="0"/>
                <a:cs typeface="Arial" charset="0"/>
              </a:rPr>
              <a:t>), prosthetic valves,  annular calcification and mitral stenosis, e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 increased  with  &gt; 2+MR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28587" y="258608"/>
            <a:ext cx="9194006" cy="14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1" tIns="38570" rIns="77141" bIns="3857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</a:rPr>
              <a:t>PW DTI of </a:t>
            </a:r>
            <a:r>
              <a:rPr lang="en-US" sz="4557" dirty="0">
                <a:solidFill>
                  <a:srgbClr val="C472FF"/>
                </a:solidFill>
                <a:latin typeface="+mj-lt"/>
              </a:rPr>
              <a:t>Mitral Annular Velocities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12205" r="39900" b="17746"/>
          <a:stretch/>
        </p:blipFill>
        <p:spPr bwMode="auto">
          <a:xfrm>
            <a:off x="8290841" y="998836"/>
            <a:ext cx="1651381" cy="193867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70FE04-221E-0C44-8B6E-1F4794322B0A}"/>
              </a:ext>
            </a:extLst>
          </p:cNvPr>
          <p:cNvGrpSpPr/>
          <p:nvPr/>
        </p:nvGrpSpPr>
        <p:grpSpPr>
          <a:xfrm>
            <a:off x="926901" y="1547046"/>
            <a:ext cx="8068866" cy="4760613"/>
            <a:chOff x="2819400" y="1371599"/>
            <a:chExt cx="7391400" cy="5029202"/>
          </a:xfrm>
        </p:grpSpPr>
        <p:pic>
          <p:nvPicPr>
            <p:cNvPr id="57347" name="Picture 3" descr="Image-correct pw dti130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t="10115"/>
            <a:stretch/>
          </p:blipFill>
          <p:spPr bwMode="auto">
            <a:xfrm>
              <a:off x="3289459" y="1371599"/>
              <a:ext cx="3291840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48" name="Oval 13"/>
            <p:cNvSpPr>
              <a:spLocks noChangeArrowheads="1"/>
            </p:cNvSpPr>
            <p:nvPr/>
          </p:nvSpPr>
          <p:spPr bwMode="auto">
            <a:xfrm>
              <a:off x="8682038" y="3344864"/>
              <a:ext cx="677862" cy="623887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sz="2025"/>
                <a:t> </a:t>
              </a:r>
            </a:p>
          </p:txBody>
        </p:sp>
        <p:pic>
          <p:nvPicPr>
            <p:cNvPr id="57349" name="Picture 5" descr="Image-correct pw dti1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8" t="10115" r="30792" b="55537"/>
            <a:stretch>
              <a:fillRect/>
            </a:stretch>
          </p:blipFill>
          <p:spPr bwMode="auto">
            <a:xfrm>
              <a:off x="6553201" y="1371600"/>
              <a:ext cx="3271837" cy="249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Oval 13"/>
            <p:cNvSpPr>
              <a:spLocks noChangeArrowheads="1"/>
            </p:cNvSpPr>
            <p:nvPr/>
          </p:nvSpPr>
          <p:spPr bwMode="auto">
            <a:xfrm>
              <a:off x="8305800" y="2728912"/>
              <a:ext cx="677862" cy="623888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25"/>
            </a:p>
          </p:txBody>
        </p:sp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6553200" y="3276600"/>
              <a:ext cx="3657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4289" bIns="0"/>
            <a:lstStyle/>
            <a:p>
              <a:pPr marL="33489" algn="ctr"/>
              <a:r>
                <a:rPr lang="en-US" sz="2025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SV size 5 – 10 mm</a:t>
              </a:r>
            </a:p>
          </p:txBody>
        </p:sp>
        <p:pic>
          <p:nvPicPr>
            <p:cNvPr id="11" name="Picture 8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2" t="9518"/>
            <a:stretch/>
          </p:blipFill>
          <p:spPr bwMode="auto">
            <a:xfrm>
              <a:off x="3276600" y="3810000"/>
              <a:ext cx="329184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0" t="9520" r="34264" b="58511"/>
            <a:stretch>
              <a:fillRect/>
            </a:stretch>
          </p:blipFill>
          <p:spPr bwMode="auto">
            <a:xfrm>
              <a:off x="6553200" y="3789364"/>
              <a:ext cx="3263900" cy="261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8305800" y="5105400"/>
              <a:ext cx="677862" cy="623888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25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5334001"/>
              <a:ext cx="677862" cy="623887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25"/>
            </a:p>
          </p:txBody>
        </p:sp>
        <p:sp>
          <p:nvSpPr>
            <p:cNvPr id="15" name="Rectangle 7"/>
            <p:cNvSpPr>
              <a:spLocks/>
            </p:cNvSpPr>
            <p:nvPr/>
          </p:nvSpPr>
          <p:spPr bwMode="auto">
            <a:xfrm>
              <a:off x="2819400" y="4457700"/>
              <a:ext cx="3657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4289" bIns="0"/>
            <a:lstStyle/>
            <a:p>
              <a:pPr marL="33489" algn="ctr"/>
              <a:r>
                <a:rPr lang="en-US" sz="2363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  TDI e</a:t>
              </a:r>
              <a:r>
                <a:rPr lang="ja-JP" altLang="en-US" sz="2363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 charset="0"/>
                </a:rPr>
                <a:t>’</a:t>
              </a:r>
              <a:r>
                <a:rPr lang="en-US" sz="2363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 5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810000" y="2667001"/>
              <a:ext cx="677862" cy="623887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25"/>
            </a:p>
          </p:txBody>
        </p:sp>
        <p:sp>
          <p:nvSpPr>
            <p:cNvPr id="17" name="Rectangle 7"/>
            <p:cNvSpPr>
              <a:spLocks/>
            </p:cNvSpPr>
            <p:nvPr/>
          </p:nvSpPr>
          <p:spPr bwMode="auto">
            <a:xfrm>
              <a:off x="2971800" y="2095500"/>
              <a:ext cx="3657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4289" bIns="0"/>
            <a:lstStyle/>
            <a:p>
              <a:pPr marL="33489" algn="ctr"/>
              <a:r>
                <a:rPr lang="en-US" sz="2363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  TDI e</a:t>
              </a:r>
              <a:r>
                <a:rPr lang="ja-JP" altLang="en-US" sz="2363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 charset="0"/>
                </a:rPr>
                <a:t>’</a:t>
              </a:r>
              <a:r>
                <a:rPr lang="en-US" sz="2363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 ?</a:t>
              </a:r>
            </a:p>
          </p:txBody>
        </p:sp>
      </p:grpSp>
      <p:sp>
        <p:nvSpPr>
          <p:cNvPr id="18" name="Rectangle 4"/>
          <p:cNvSpPr>
            <a:spLocks/>
          </p:cNvSpPr>
          <p:nvPr/>
        </p:nvSpPr>
        <p:spPr bwMode="auto">
          <a:xfrm>
            <a:off x="1426006" y="387343"/>
            <a:ext cx="7704534" cy="8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4278" bIns="0" anchor="b"/>
          <a:lstStyle/>
          <a:p>
            <a:pPr marL="33489" algn="ctr">
              <a:spcBef>
                <a:spcPts val="1055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  <a:ea typeface="ＭＳ Ｐゴシック" charset="0"/>
                <a:cs typeface="Arial" charset="0"/>
              </a:rPr>
              <a:t>PW DTI </a:t>
            </a:r>
            <a:r>
              <a:rPr lang="en-US" sz="4557" dirty="0">
                <a:solidFill>
                  <a:srgbClr val="C472FF"/>
                </a:solidFill>
                <a:latin typeface="+mj-lt"/>
                <a:ea typeface="ＭＳ Ｐゴシック" charset="0"/>
                <a:cs typeface="Arial" charset="0"/>
              </a:rPr>
              <a:t>SV Placement</a:t>
            </a:r>
          </a:p>
        </p:txBody>
      </p:sp>
    </p:spTree>
    <p:extLst>
      <p:ext uri="{BB962C8B-B14F-4D97-AF65-F5344CB8AC3E}">
        <p14:creationId xmlns:p14="http://schemas.microsoft.com/office/powerpoint/2010/main" val="18352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B33CE-E01A-E549-B03C-BD0EAE03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 – </a:t>
            </a:r>
            <a:r>
              <a:rPr lang="en-US" dirty="0">
                <a:solidFill>
                  <a:srgbClr val="C472FF"/>
                </a:solidFill>
              </a:rPr>
              <a:t>don’t measure the first downward deflection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C8E193C-531E-B341-83F1-EF7BC1982B5E}"/>
              </a:ext>
            </a:extLst>
          </p:cNvPr>
          <p:cNvGrpSpPr/>
          <p:nvPr/>
        </p:nvGrpSpPr>
        <p:grpSpPr>
          <a:xfrm>
            <a:off x="1543050" y="2053524"/>
            <a:ext cx="6969175" cy="4282230"/>
            <a:chOff x="1417637" y="2197099"/>
            <a:chExt cx="7223125" cy="4432300"/>
          </a:xfrm>
        </p:grpSpPr>
        <p:pic>
          <p:nvPicPr>
            <p:cNvPr id="17" name="Picture 16" descr="C:\Users\Owner\Desktop\diastolic function\stage 1\dti med meas77.bmp">
              <a:extLst>
                <a:ext uri="{FF2B5EF4-FFF2-40B4-BE49-F238E27FC236}">
                  <a16:creationId xmlns:a16="http://schemas.microsoft.com/office/drawing/2014/main" xmlns="" id="{55DC5FE5-ACC5-C842-B560-6D3C6740E5B5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637" y="2197099"/>
              <a:ext cx="7223125" cy="443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5415252-8A2F-1947-ACAB-EEEB12B55C63}"/>
                </a:ext>
              </a:extLst>
            </p:cNvPr>
            <p:cNvSpPr/>
            <p:nvPr/>
          </p:nvSpPr>
          <p:spPr>
            <a:xfrm>
              <a:off x="4219993" y="4103435"/>
              <a:ext cx="2045286" cy="20730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F4BF11D-9C0A-F241-A2D7-5A9937283CFC}"/>
                </a:ext>
              </a:extLst>
            </p:cNvPr>
            <p:cNvSpPr txBox="1"/>
            <p:nvPr/>
          </p:nvSpPr>
          <p:spPr>
            <a:xfrm>
              <a:off x="3657600" y="3962400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IVC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DE8D12A-3E0B-A74A-BCEB-66027C47C366}"/>
                </a:ext>
              </a:extLst>
            </p:cNvPr>
            <p:cNvSpPr txBox="1"/>
            <p:nvPr/>
          </p:nvSpPr>
          <p:spPr>
            <a:xfrm>
              <a:off x="4114800" y="4259361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s’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7EC4569-445B-5E4B-9746-E0948E1298D5}"/>
                </a:ext>
              </a:extLst>
            </p:cNvPr>
            <p:cNvSpPr txBox="1"/>
            <p:nvPr/>
          </p:nvSpPr>
          <p:spPr>
            <a:xfrm>
              <a:off x="3737727" y="5295900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IVC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C7472F5-1A0D-A849-8A36-261411EAAB28}"/>
                </a:ext>
              </a:extLst>
            </p:cNvPr>
            <p:cNvSpPr txBox="1"/>
            <p:nvPr/>
          </p:nvSpPr>
          <p:spPr>
            <a:xfrm>
              <a:off x="4692149" y="4376637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IVR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948C5EF-1521-8645-9D03-BFA656A8304F}"/>
                </a:ext>
              </a:extLst>
            </p:cNvPr>
            <p:cNvSpPr txBox="1"/>
            <p:nvPr/>
          </p:nvSpPr>
          <p:spPr>
            <a:xfrm>
              <a:off x="4428374" y="5209674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IVR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B690D2-A51E-6047-B1F2-943D50D5256C}"/>
                </a:ext>
              </a:extLst>
            </p:cNvPr>
            <p:cNvSpPr txBox="1"/>
            <p:nvPr/>
          </p:nvSpPr>
          <p:spPr>
            <a:xfrm>
              <a:off x="4935913" y="5258802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e’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EA8FB2A-E294-E74E-83B0-E42C368897BB}"/>
                </a:ext>
              </a:extLst>
            </p:cNvPr>
            <p:cNvSpPr txBox="1"/>
            <p:nvPr/>
          </p:nvSpPr>
          <p:spPr>
            <a:xfrm>
              <a:off x="5606549" y="5425329"/>
              <a:ext cx="914400" cy="283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1" dirty="0"/>
                <a:t>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7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61" y="514910"/>
            <a:ext cx="9569078" cy="1143000"/>
          </a:xfrm>
        </p:spPr>
        <p:txBody>
          <a:bodyPr/>
          <a:lstStyle/>
          <a:p>
            <a:pPr lvl="1"/>
            <a:r>
              <a:rPr lang="en-US" sz="2800" dirty="0">
                <a:latin typeface="+mn-lt"/>
              </a:rPr>
              <a:t>Practical Application of Diastolic Function Assessment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C472FF"/>
                </a:solidFill>
                <a:latin typeface="+mn-lt"/>
              </a:rPr>
              <a:t>ASE </a:t>
            </a:r>
            <a:r>
              <a:rPr lang="en-US" sz="2800" dirty="0" err="1">
                <a:solidFill>
                  <a:srgbClr val="C472FF"/>
                </a:solidFill>
                <a:latin typeface="+mn-lt"/>
              </a:rPr>
              <a:t>Diastology</a:t>
            </a:r>
            <a:r>
              <a:rPr lang="en-US" sz="2800" dirty="0">
                <a:solidFill>
                  <a:srgbClr val="C472FF"/>
                </a:solidFill>
                <a:latin typeface="+mn-lt"/>
              </a:rPr>
              <a:t> Guidelines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39" y="2144713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  <a:p>
            <a:pPr eaLnBrk="1" hangingPunct="1">
              <a:defRPr/>
            </a:pPr>
            <a:r>
              <a:rPr lang="en-US" dirty="0" smtClean="0"/>
              <a:t>2016 guidelines</a:t>
            </a:r>
          </a:p>
          <a:p>
            <a:pPr eaLnBrk="1" hangingPunct="1">
              <a:defRPr/>
            </a:pPr>
            <a:r>
              <a:rPr lang="en-US" dirty="0" smtClean="0"/>
              <a:t>Echo parameters</a:t>
            </a:r>
          </a:p>
          <a:p>
            <a:pPr eaLnBrk="1" hangingPunct="1">
              <a:defRPr/>
            </a:pPr>
            <a:r>
              <a:rPr lang="en-US" dirty="0" smtClean="0"/>
              <a:t>Myocardial pathology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Supplementary parameters</a:t>
            </a: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0718-102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08" y="2297929"/>
            <a:ext cx="3790430" cy="2586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021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88938"/>
            <a:ext cx="8743950" cy="630982"/>
          </a:xfrm>
        </p:spPr>
        <p:txBody>
          <a:bodyPr/>
          <a:lstStyle/>
          <a:p>
            <a:r>
              <a:rPr lang="en-US" dirty="0" smtClean="0"/>
              <a:t>LA Volume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502715"/>
            <a:ext cx="5153614" cy="4114800"/>
          </a:xfrm>
        </p:spPr>
        <p:txBody>
          <a:bodyPr/>
          <a:lstStyle/>
          <a:p>
            <a:r>
              <a:rPr lang="en-US" sz="2400" dirty="0" smtClean="0"/>
              <a:t>LA volume measured using:</a:t>
            </a:r>
          </a:p>
          <a:p>
            <a:pPr lvl="1"/>
            <a:r>
              <a:rPr lang="en-US" sz="2400" dirty="0" smtClean="0"/>
              <a:t>Simpson’s Method </a:t>
            </a:r>
          </a:p>
          <a:p>
            <a:pPr lvl="1"/>
            <a:r>
              <a:rPr lang="en-US" sz="2400" dirty="0" smtClean="0"/>
              <a:t>Area-Length Method</a:t>
            </a:r>
          </a:p>
          <a:p>
            <a:pPr marL="0" indent="0">
              <a:buNone/>
            </a:pPr>
            <a:r>
              <a:rPr lang="en-US" sz="2400" dirty="0" smtClean="0"/>
              <a:t>          V=8A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/3пL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LAVI = LAV/Body Surface Area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25139" y="3461771"/>
            <a:ext cx="3429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/>
                <a:latin typeface="Times New Roman" pitchFamily="18" charset="0"/>
                <a:cs typeface="Arial" pitchFamily="34" charset="0"/>
              </a:rPr>
              <a:t>A 2 chamber view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85123" y="6077375"/>
            <a:ext cx="3429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effectLst/>
                <a:latin typeface="Times New Roman" pitchFamily="18" charset="0"/>
                <a:cs typeface="Arial" pitchFamily="34" charset="0"/>
              </a:rPr>
              <a:t>A </a:t>
            </a:r>
            <a:r>
              <a:rPr lang="en-US" sz="1600" dirty="0" smtClean="0">
                <a:effectLst/>
                <a:latin typeface="Times New Roman" pitchFamily="18" charset="0"/>
                <a:cs typeface="Arial" pitchFamily="34" charset="0"/>
              </a:rPr>
              <a:t>4 </a:t>
            </a:r>
            <a:r>
              <a:rPr lang="en-US" sz="1600" dirty="0">
                <a:effectLst/>
                <a:latin typeface="Times New Roman" pitchFamily="18" charset="0"/>
                <a:cs typeface="Arial" pitchFamily="34" charset="0"/>
              </a:rPr>
              <a:t>chamber view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0718-131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8" y="3899795"/>
            <a:ext cx="2810429" cy="2107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66" y="1348763"/>
            <a:ext cx="2809272" cy="19616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41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D0312-4393-EC46-97AD-B1D1B96E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10AB22-76E0-E248-BEDA-FFA45DCBD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LV and LA frequently lie in different planes	</a:t>
            </a:r>
          </a:p>
          <a:p>
            <a:r>
              <a:rPr lang="en-US" dirty="0"/>
              <a:t>Avoid foreshortening LA</a:t>
            </a:r>
          </a:p>
          <a:p>
            <a:pPr lvl="1"/>
            <a:r>
              <a:rPr lang="en-US" dirty="0"/>
              <a:t>Base of the atrium should be at its largest size</a:t>
            </a:r>
          </a:p>
          <a:p>
            <a:pPr lvl="1"/>
            <a:r>
              <a:rPr lang="en-US" dirty="0"/>
              <a:t>LA length should be maximized</a:t>
            </a:r>
          </a:p>
        </p:txBody>
      </p:sp>
    </p:spTree>
    <p:extLst>
      <p:ext uri="{BB962C8B-B14F-4D97-AF65-F5344CB8AC3E}">
        <p14:creationId xmlns:p14="http://schemas.microsoft.com/office/powerpoint/2010/main" val="14958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2D9E5-C1BE-0C42-8DA5-8B889A9D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0057" y="579207"/>
            <a:ext cx="11187113" cy="1118444"/>
          </a:xfrm>
        </p:spPr>
        <p:txBody>
          <a:bodyPr/>
          <a:lstStyle/>
          <a:p>
            <a:r>
              <a:rPr lang="en-US" sz="4050" dirty="0"/>
              <a:t>LV and LA frequently lie </a:t>
            </a:r>
            <a:r>
              <a:rPr lang="en-US" sz="4050" dirty="0">
                <a:solidFill>
                  <a:srgbClr val="C472FF"/>
                </a:solidFill>
              </a:rPr>
              <a:t>in different planes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57FBEC8-F662-614C-B4E4-B6314D30B671}"/>
              </a:ext>
            </a:extLst>
          </p:cNvPr>
          <p:cNvGrpSpPr/>
          <p:nvPr/>
        </p:nvGrpSpPr>
        <p:grpSpPr>
          <a:xfrm>
            <a:off x="2507456" y="1677347"/>
            <a:ext cx="4757738" cy="4911212"/>
            <a:chOff x="4216400" y="1037304"/>
            <a:chExt cx="5638800" cy="5820696"/>
          </a:xfrm>
          <a:solidFill>
            <a:schemeClr val="tx1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7DF2484-D026-D14E-964A-03A5DF860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7247" r="17314"/>
            <a:stretch/>
          </p:blipFill>
          <p:spPr>
            <a:xfrm>
              <a:off x="4216400" y="1037304"/>
              <a:ext cx="5638800" cy="58206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95E2AAB5-A7BB-CE47-AEA4-C9EB1455F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3947652"/>
              <a:ext cx="1003300" cy="2101644"/>
            </a:xfrm>
            <a:prstGeom prst="straightConnector1">
              <a:avLst/>
            </a:prstGeom>
            <a:grpFill/>
            <a:ln w="2857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80047736-4E2E-FB4F-8D53-A0567C918A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3450" y="1708196"/>
              <a:ext cx="260350" cy="3176669"/>
            </a:xfrm>
            <a:prstGeom prst="straightConnector1">
              <a:avLst/>
            </a:prstGeom>
            <a:grpFill/>
            <a:ln w="2857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42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yloid ap 2 la volume155.avi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109" y="1252592"/>
            <a:ext cx="3838010" cy="2382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myloid la volume157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09" y="3848162"/>
            <a:ext cx="3838010" cy="238269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7" name="Picture 6" descr="amyloid la volume76.jpg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/>
          <a:stretch/>
        </p:blipFill>
        <p:spPr>
          <a:xfrm>
            <a:off x="964407" y="3848162"/>
            <a:ext cx="4064702" cy="238269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8" name="amyloid opt la vol74.avi">
            <a:hlinkClick r:id="" action="ppaction://media"/>
          </p:cNvPr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4407" y="1252593"/>
            <a:ext cx="4050506" cy="2382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96554" y="5737454"/>
            <a:ext cx="7526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accent2"/>
                </a:solidFill>
              </a:rPr>
              <a:t>LA Volume Index (mL/BSA)~ 32.4 ml/m2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1152587" y="473416"/>
            <a:ext cx="7526352" cy="7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41" tIns="38570" rIns="77141" bIns="3857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4557" dirty="0">
                <a:solidFill>
                  <a:schemeClr val="tx2"/>
                </a:solidFill>
              </a:rPr>
              <a:t>LA Volume </a:t>
            </a:r>
            <a:r>
              <a:rPr lang="en-US" sz="4557" dirty="0" smtClean="0">
                <a:solidFill>
                  <a:srgbClr val="C472FF"/>
                </a:solidFill>
              </a:rPr>
              <a:t>Measurement</a:t>
            </a:r>
            <a:endParaRPr lang="en-US" sz="4557" dirty="0">
              <a:solidFill>
                <a:srgbClr val="C47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40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0C542-285B-AF42-A346-6555704E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74" y="547127"/>
            <a:ext cx="10287000" cy="1118444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smtClean="0">
                <a:solidFill>
                  <a:srgbClr val="C472FF"/>
                </a:solidFill>
              </a:rPr>
              <a:t>Measurement Tips</a:t>
            </a:r>
            <a:endParaRPr lang="en-US" dirty="0">
              <a:solidFill>
                <a:srgbClr val="C47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05D78-B447-C742-AA0D-60D0E0186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4393406"/>
            <a:ext cx="8808244" cy="2304413"/>
          </a:xfrm>
        </p:spPr>
        <p:txBody>
          <a:bodyPr/>
          <a:lstStyle/>
          <a:p>
            <a:r>
              <a:rPr lang="en-US" sz="2800" dirty="0"/>
              <a:t>Do not include LA appendage or pulmonary veins in LA tracings from A4C or A2C views</a:t>
            </a:r>
          </a:p>
          <a:p>
            <a:r>
              <a:rPr lang="en-US" sz="2800" dirty="0"/>
              <a:t>The long-axis lengths should be within 5 mm of each other 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5A157C7-9305-8247-9CB0-282A988F1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21021" r="12791"/>
          <a:stretch/>
        </p:blipFill>
        <p:spPr>
          <a:xfrm>
            <a:off x="1238591" y="1564482"/>
            <a:ext cx="3546567" cy="2744184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725380F-F009-FC4E-8E3E-0E099C934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18868" r="15697" b="6054"/>
          <a:stretch/>
        </p:blipFill>
        <p:spPr>
          <a:xfrm>
            <a:off x="4898448" y="1564482"/>
            <a:ext cx="3551453" cy="274796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11" name="&quot;No&quot; Symbol 10">
            <a:extLst>
              <a:ext uri="{FF2B5EF4-FFF2-40B4-BE49-F238E27FC236}">
                <a16:creationId xmlns:a16="http://schemas.microsoft.com/office/drawing/2014/main" xmlns="" id="{A5C7FBBB-1B86-2944-B676-9325088CFFFB}"/>
              </a:ext>
            </a:extLst>
          </p:cNvPr>
          <p:cNvSpPr/>
          <p:nvPr/>
        </p:nvSpPr>
        <p:spPr>
          <a:xfrm>
            <a:off x="5494669" y="1572657"/>
            <a:ext cx="2700338" cy="2828924"/>
          </a:xfrm>
          <a:prstGeom prst="noSmoking">
            <a:avLst>
              <a:gd name="adj" fmla="val 6145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chemeClr val="tx1"/>
              </a:solidFill>
            </a:endParaRPr>
          </a:p>
        </p:txBody>
      </p:sp>
      <p:sp>
        <p:nvSpPr>
          <p:cNvPr id="12" name="&quot;No&quot; Symbol 11">
            <a:extLst>
              <a:ext uri="{FF2B5EF4-FFF2-40B4-BE49-F238E27FC236}">
                <a16:creationId xmlns:a16="http://schemas.microsoft.com/office/drawing/2014/main" xmlns="" id="{7F8585BD-6DA3-CA44-80EC-1805B27A3207}"/>
              </a:ext>
            </a:extLst>
          </p:cNvPr>
          <p:cNvSpPr/>
          <p:nvPr/>
        </p:nvSpPr>
        <p:spPr>
          <a:xfrm>
            <a:off x="1890862" y="1564482"/>
            <a:ext cx="2700338" cy="2828924"/>
          </a:xfrm>
          <a:prstGeom prst="noSmoking">
            <a:avLst>
              <a:gd name="adj" fmla="val 6145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F73944-DC1D-E447-A873-5633C09973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34278" bIns="0" numCol="1" anchor="b" anchorCtr="0" compatLnSpc="1">
            <a:prstTxWarp prst="textNoShape">
              <a:avLst/>
            </a:prstTxWarp>
          </a:bodyPr>
          <a:lstStyle/>
          <a:p>
            <a:pPr marL="33489">
              <a:spcBef>
                <a:spcPts val="1055"/>
              </a:spcBef>
            </a:pPr>
            <a:r>
              <a:rPr lang="en-US" sz="4557" dirty="0">
                <a:ea typeface="ＭＳ Ｐゴシック" charset="0"/>
                <a:cs typeface="Arial" charset="0"/>
              </a:rPr>
              <a:t>Peak TR Velocity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EF17D70-3A6B-3D4B-B652-2E5E321D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207419"/>
            <a:ext cx="8872538" cy="3671441"/>
          </a:xfrm>
        </p:spPr>
        <p:txBody>
          <a:bodyPr/>
          <a:lstStyle/>
          <a:p>
            <a:r>
              <a:rPr lang="en-US" dirty="0"/>
              <a:t>Diligence is necessary, scan from multiple windows</a:t>
            </a:r>
          </a:p>
          <a:p>
            <a:r>
              <a:rPr lang="en-US" dirty="0"/>
              <a:t>Agitated saline contrast is recommended if signal-to-noise ratio is poor</a:t>
            </a:r>
          </a:p>
          <a:p>
            <a:pPr marL="393823" indent="-393823"/>
            <a:r>
              <a:rPr lang="en-US" dirty="0">
                <a:ea typeface="ＭＳ Ｐゴシック" charset="0"/>
                <a:cs typeface="Arial" charset="0"/>
              </a:rPr>
              <a:t>Measure full, well-defined </a:t>
            </a:r>
            <a:r>
              <a:rPr lang="en-US" dirty="0" smtClean="0">
                <a:ea typeface="ＭＳ Ｐゴシック" charset="0"/>
                <a:cs typeface="Arial" charset="0"/>
              </a:rPr>
              <a:t>envelopes</a:t>
            </a:r>
          </a:p>
          <a:p>
            <a:pPr marL="393823" indent="-393823"/>
            <a:r>
              <a:rPr lang="en-US" dirty="0" smtClean="0">
                <a:ea typeface="ＭＳ Ｐゴシック" charset="0"/>
                <a:cs typeface="Arial" charset="0"/>
              </a:rPr>
              <a:t>Consider PR signal for mean PAP</a:t>
            </a:r>
            <a:endParaRPr lang="en-US" dirty="0"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1971" r="833" b="2688"/>
          <a:stretch/>
        </p:blipFill>
        <p:spPr>
          <a:xfrm>
            <a:off x="5143500" y="1821656"/>
            <a:ext cx="4547780" cy="415694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1291233" y="407908"/>
            <a:ext cx="770453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4278" bIns="0" anchor="b"/>
          <a:lstStyle/>
          <a:p>
            <a:pPr marL="33489" algn="ctr">
              <a:spcBef>
                <a:spcPts val="1055"/>
              </a:spcBef>
            </a:pPr>
            <a:r>
              <a:rPr lang="en-US" sz="4557" dirty="0">
                <a:solidFill>
                  <a:schemeClr val="tx2"/>
                </a:solidFill>
                <a:latin typeface="+mj-lt"/>
                <a:ea typeface="ＭＳ Ｐゴシック" charset="0"/>
                <a:cs typeface="Arial" charset="0"/>
              </a:rPr>
              <a:t>Peak TR Velocity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12222"/>
          <a:stretch/>
        </p:blipFill>
        <p:spPr>
          <a:xfrm>
            <a:off x="321469" y="1821656"/>
            <a:ext cx="4546774" cy="415694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11584" y="6047094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Saline Enhanced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61" y="514910"/>
            <a:ext cx="9569078" cy="1143000"/>
          </a:xfrm>
        </p:spPr>
        <p:txBody>
          <a:bodyPr/>
          <a:lstStyle/>
          <a:p>
            <a:pPr lvl="1"/>
            <a:r>
              <a:rPr lang="en-US" sz="2800" dirty="0">
                <a:latin typeface="+mn-lt"/>
              </a:rPr>
              <a:t>Practical Application of Diastolic Function Assessment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C472FF"/>
                </a:solidFill>
                <a:latin typeface="+mn-lt"/>
              </a:rPr>
              <a:t>ASE </a:t>
            </a:r>
            <a:r>
              <a:rPr lang="en-US" sz="2800" dirty="0" err="1">
                <a:solidFill>
                  <a:srgbClr val="C472FF"/>
                </a:solidFill>
                <a:latin typeface="+mn-lt"/>
              </a:rPr>
              <a:t>Diastology</a:t>
            </a:r>
            <a:r>
              <a:rPr lang="en-US" sz="2800" dirty="0">
                <a:solidFill>
                  <a:srgbClr val="C472FF"/>
                </a:solidFill>
                <a:latin typeface="+mn-lt"/>
              </a:rPr>
              <a:t> Guidelines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39" y="2144713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  <a:p>
            <a:pPr eaLnBrk="1" hangingPunct="1">
              <a:defRPr/>
            </a:pPr>
            <a:r>
              <a:rPr lang="en-US" dirty="0" smtClean="0"/>
              <a:t>2016 guidelines</a:t>
            </a:r>
          </a:p>
          <a:p>
            <a:pPr eaLnBrk="1" hangingPunct="1">
              <a:defRPr/>
            </a:pPr>
            <a:r>
              <a:rPr lang="en-US" dirty="0" smtClean="0"/>
              <a:t>Echo parameters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Myocardial pathology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Supplementary parameters</a:t>
            </a: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0718-102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08" y="2297929"/>
            <a:ext cx="3790430" cy="2586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301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19" y="450415"/>
            <a:ext cx="8743950" cy="1143000"/>
          </a:xfrm>
        </p:spPr>
        <p:txBody>
          <a:bodyPr/>
          <a:lstStyle/>
          <a:p>
            <a:r>
              <a:rPr lang="en-US" sz="3200" dirty="0" smtClean="0"/>
              <a:t>How Do You Determine Diastolic Dysfunction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472FF"/>
                </a:solidFill>
              </a:rPr>
              <a:t>Myocardial Pathology ( Algorithm 2)</a:t>
            </a:r>
            <a:endParaRPr lang="en-US" sz="3200" dirty="0">
              <a:solidFill>
                <a:srgbClr val="C47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981200"/>
            <a:ext cx="5809076" cy="4114800"/>
          </a:xfrm>
        </p:spPr>
        <p:txBody>
          <a:bodyPr/>
          <a:lstStyle/>
          <a:p>
            <a:r>
              <a:rPr lang="en-US" sz="1800" dirty="0" smtClean="0"/>
              <a:t>Extensive cardiac history</a:t>
            </a:r>
          </a:p>
          <a:p>
            <a:r>
              <a:rPr lang="en-US" sz="1800" dirty="0" smtClean="0"/>
              <a:t>Known CV disease as coronary artery disease </a:t>
            </a:r>
          </a:p>
          <a:p>
            <a:pPr lvl="1"/>
            <a:r>
              <a:rPr lang="en-US" sz="1800" dirty="0" smtClean="0"/>
              <a:t>Wall motion</a:t>
            </a:r>
          </a:p>
          <a:p>
            <a:r>
              <a:rPr lang="en-US" sz="1800" dirty="0" smtClean="0"/>
              <a:t>Pathologic LVH</a:t>
            </a:r>
          </a:p>
          <a:p>
            <a:r>
              <a:rPr lang="en-US" sz="1800" dirty="0" smtClean="0"/>
              <a:t>Hypertensive CV Disease</a:t>
            </a:r>
          </a:p>
          <a:p>
            <a:r>
              <a:rPr lang="en-US" sz="1800" dirty="0" smtClean="0"/>
              <a:t>Cardiomyopathy </a:t>
            </a:r>
          </a:p>
          <a:p>
            <a:r>
              <a:rPr lang="en-US" sz="1800" dirty="0" smtClean="0"/>
              <a:t>Established Diagnosis of </a:t>
            </a:r>
            <a:r>
              <a:rPr lang="en-US" sz="1800" dirty="0" err="1" smtClean="0"/>
              <a:t>HFpEF</a:t>
            </a:r>
            <a:endParaRPr lang="en-US" sz="1800" dirty="0" smtClean="0"/>
          </a:p>
          <a:p>
            <a:r>
              <a:rPr lang="en-US" sz="1800" dirty="0" smtClean="0"/>
              <a:t>If 3/4 positive parameters from Algorithm 1 </a:t>
            </a:r>
          </a:p>
          <a:p>
            <a:r>
              <a:rPr lang="en-US" sz="1800" dirty="0" smtClean="0"/>
              <a:t>EF reduced</a:t>
            </a:r>
          </a:p>
          <a:p>
            <a:r>
              <a:rPr lang="en-US" sz="1800" dirty="0" smtClean="0"/>
              <a:t>Specific Doppler signals</a:t>
            </a:r>
          </a:p>
          <a:p>
            <a:endParaRPr lang="en-US" dirty="0"/>
          </a:p>
        </p:txBody>
      </p:sp>
      <p:pic>
        <p:nvPicPr>
          <p:cNvPr id="4" name="adams c 32770878 sx LVH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66319" y="3273613"/>
            <a:ext cx="2221509" cy="15284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sx15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 cstate="print"/>
          <a:srcRect l="4793" t="9468"/>
          <a:stretch/>
        </p:blipFill>
        <p:spPr bwMode="gray">
          <a:xfrm>
            <a:off x="6985491" y="4876920"/>
            <a:ext cx="2221578" cy="15637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ef 49% stage 139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56626" y="1642706"/>
            <a:ext cx="2231201" cy="1563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0718-146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8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61" y="514910"/>
            <a:ext cx="9569078" cy="1143000"/>
          </a:xfrm>
        </p:spPr>
        <p:txBody>
          <a:bodyPr/>
          <a:lstStyle/>
          <a:p>
            <a:pPr lvl="1"/>
            <a:r>
              <a:rPr lang="en-US" sz="2800" dirty="0">
                <a:latin typeface="+mn-lt"/>
              </a:rPr>
              <a:t>Practical Application of Diastolic Function Assessment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C472FF"/>
                </a:solidFill>
                <a:latin typeface="+mn-lt"/>
              </a:rPr>
              <a:t>ASE </a:t>
            </a:r>
            <a:r>
              <a:rPr lang="en-US" sz="2800" dirty="0" err="1">
                <a:solidFill>
                  <a:srgbClr val="C472FF"/>
                </a:solidFill>
                <a:latin typeface="+mn-lt"/>
              </a:rPr>
              <a:t>Diastology</a:t>
            </a:r>
            <a:r>
              <a:rPr lang="en-US" sz="2800" dirty="0">
                <a:solidFill>
                  <a:srgbClr val="C472FF"/>
                </a:solidFill>
                <a:latin typeface="+mn-lt"/>
              </a:rPr>
              <a:t> Guidelines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39" y="2144713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  <a:p>
            <a:pPr eaLnBrk="1" hangingPunct="1">
              <a:defRPr/>
            </a:pPr>
            <a:r>
              <a:rPr lang="en-US" dirty="0" smtClean="0"/>
              <a:t>2016 guidelines</a:t>
            </a:r>
          </a:p>
          <a:p>
            <a:pPr eaLnBrk="1" hangingPunct="1">
              <a:defRPr/>
            </a:pPr>
            <a:r>
              <a:rPr lang="en-US" dirty="0" smtClean="0"/>
              <a:t>Echo parameters</a:t>
            </a:r>
          </a:p>
          <a:p>
            <a:pPr eaLnBrk="1" hangingPunct="1">
              <a:defRPr/>
            </a:pPr>
            <a:r>
              <a:rPr lang="en-US" dirty="0" smtClean="0"/>
              <a:t>Myocardial pathology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Supplementary parameters</a:t>
            </a: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0718-102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08" y="2297929"/>
            <a:ext cx="3790430" cy="2586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61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69314"/>
            <a:ext cx="9275762" cy="584761"/>
          </a:xfrm>
        </p:spPr>
        <p:txBody>
          <a:bodyPr/>
          <a:lstStyle/>
          <a:p>
            <a:pPr algn="ctr"/>
            <a:r>
              <a:rPr lang="en-US" sz="3200" b="1" dirty="0" smtClean="0"/>
              <a:t>PRESIDENT’S MESSAGE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8" y="1143996"/>
            <a:ext cx="8688704" cy="480178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668740" y="227917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0718-104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88938"/>
            <a:ext cx="8743950" cy="592494"/>
          </a:xfrm>
        </p:spPr>
        <p:txBody>
          <a:bodyPr/>
          <a:lstStyle/>
          <a:p>
            <a:r>
              <a:rPr lang="en-US" dirty="0" smtClean="0"/>
              <a:t>Supplementary Measures</a:t>
            </a:r>
            <a:endParaRPr lang="en-US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77511" y="1582507"/>
            <a:ext cx="403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b="1" dirty="0"/>
              <a:t>Mitral </a:t>
            </a:r>
            <a:r>
              <a:rPr lang="nb-NO" altLang="nb-NO" sz="1800" b="1" dirty="0" smtClean="0"/>
              <a:t>E-deceleration </a:t>
            </a:r>
            <a:r>
              <a:rPr lang="nb-NO" altLang="nb-NO" sz="1800" b="1" dirty="0"/>
              <a:t>time &lt;150 ms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977511" y="2579934"/>
            <a:ext cx="3590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b="1" dirty="0" err="1"/>
              <a:t>Pulmonary</a:t>
            </a:r>
            <a:r>
              <a:rPr lang="nb-NO" altLang="nb-NO" sz="1800" b="1" dirty="0"/>
              <a:t> </a:t>
            </a:r>
            <a:r>
              <a:rPr lang="nb-NO" altLang="nb-NO" sz="1800" b="1" dirty="0" err="1"/>
              <a:t>venous</a:t>
            </a:r>
            <a:r>
              <a:rPr lang="nb-NO" altLang="nb-NO" sz="1800" b="1" dirty="0"/>
              <a:t> S/D ratio &lt;1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77511" y="2106518"/>
            <a:ext cx="725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b="1" dirty="0"/>
              <a:t>Ar - A duration difference &gt; 30 ms</a:t>
            </a: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72787" y="1376531"/>
            <a:ext cx="2747507" cy="2044788"/>
            <a:chOff x="2759" y="2387"/>
            <a:chExt cx="2056" cy="1608"/>
          </a:xfrm>
          <a:solidFill>
            <a:srgbClr val="FF0000"/>
          </a:solidFill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759" y="2387"/>
              <a:ext cx="2056" cy="1608"/>
              <a:chOff x="1852" y="1356"/>
              <a:chExt cx="2056" cy="1608"/>
            </a:xfrm>
            <a:grpFill/>
          </p:grpSpPr>
          <p:pic>
            <p:nvPicPr>
              <p:cNvPr id="13" name="Picture 12" descr="PV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2" y="1356"/>
                <a:ext cx="2056" cy="1608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3696" y="1389"/>
                <a:ext cx="0" cy="590"/>
              </a:xfrm>
              <a:prstGeom prst="line">
                <a:avLst/>
              </a:prstGeom>
              <a:grp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470" y="1389"/>
                <a:ext cx="0" cy="590"/>
              </a:xfrm>
              <a:prstGeom prst="line">
                <a:avLst/>
              </a:prstGeom>
              <a:grp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3696" y="2250"/>
                <a:ext cx="0" cy="590"/>
              </a:xfrm>
              <a:prstGeom prst="line">
                <a:avLst/>
              </a:prstGeom>
              <a:grp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539" y="2250"/>
                <a:ext cx="0" cy="590"/>
              </a:xfrm>
              <a:prstGeom prst="line">
                <a:avLst/>
              </a:prstGeom>
              <a:grp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3742" y="2432"/>
              <a:ext cx="317" cy="454"/>
            </a:xfrm>
            <a:prstGeom prst="line">
              <a:avLst/>
            </a:prstGeom>
            <a:grp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7688867" y="1013892"/>
            <a:ext cx="1330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dirty="0">
                <a:solidFill>
                  <a:schemeClr val="accent2"/>
                </a:solidFill>
              </a:rPr>
              <a:t>A duration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7555282" y="3365052"/>
            <a:ext cx="1428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dirty="0">
                <a:solidFill>
                  <a:schemeClr val="accent2"/>
                </a:solidFill>
              </a:rPr>
              <a:t>Ar duration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98903" y="6250156"/>
            <a:ext cx="86779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Smiseth O.  Journal of Echo 2018;16:55-64</a:t>
            </a:r>
          </a:p>
        </p:txBody>
      </p:sp>
      <p:graphicFrame>
        <p:nvGraphicFramePr>
          <p:cNvPr id="2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470740"/>
              </p:ext>
            </p:extLst>
          </p:nvPr>
        </p:nvGraphicFramePr>
        <p:xfrm>
          <a:off x="1766031" y="4197284"/>
          <a:ext cx="28019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Image" r:id="rId4" imgW="2946032" imgH="2120635" progId="Photoshop.Image.7">
                  <p:embed/>
                </p:oleObj>
              </mc:Choice>
              <mc:Fallback>
                <p:oleObj name="Image" r:id="rId4" imgW="2946032" imgH="21206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031" y="4197284"/>
                        <a:ext cx="2801938" cy="20161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1554789" y="3700635"/>
            <a:ext cx="3270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b="1" dirty="0"/>
              <a:t>LV global longitudinal </a:t>
            </a:r>
            <a:r>
              <a:rPr lang="nb-NO" altLang="nb-NO" sz="1800" b="1" dirty="0" err="1"/>
              <a:t>strain</a:t>
            </a:r>
            <a:endParaRPr lang="nb-NO" altLang="nb-NO" sz="1800" b="1" dirty="0"/>
          </a:p>
        </p:txBody>
      </p:sp>
      <p:sp>
        <p:nvSpPr>
          <p:cNvPr id="23" name="TekstSylinder 23"/>
          <p:cNvSpPr txBox="1"/>
          <p:nvPr/>
        </p:nvSpPr>
        <p:spPr>
          <a:xfrm>
            <a:off x="2520125" y="5674867"/>
            <a:ext cx="1710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1" dirty="0">
                <a:solidFill>
                  <a:schemeClr val="accent2"/>
                </a:solidFill>
              </a:rPr>
              <a:t>Normal </a:t>
            </a:r>
            <a:r>
              <a:rPr lang="nb-NO" sz="1800" b="1" u="sng" dirty="0">
                <a:solidFill>
                  <a:schemeClr val="accent2"/>
                </a:solidFill>
              </a:rPr>
              <a:t>&gt;</a:t>
            </a:r>
            <a:r>
              <a:rPr lang="nb-NO" sz="1800" b="1" dirty="0">
                <a:solidFill>
                  <a:schemeClr val="accent2"/>
                </a:solidFill>
              </a:rPr>
              <a:t> 18%</a:t>
            </a:r>
          </a:p>
        </p:txBody>
      </p:sp>
      <p:graphicFrame>
        <p:nvGraphicFramePr>
          <p:cNvPr id="2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48951"/>
              </p:ext>
            </p:extLst>
          </p:nvPr>
        </p:nvGraphicFramePr>
        <p:xfrm>
          <a:off x="5565679" y="4196420"/>
          <a:ext cx="2785143" cy="196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Image" r:id="rId6" imgW="6425397" imgH="4520635" progId="Photoshop.Image.7">
                  <p:embed/>
                </p:oleObj>
              </mc:Choice>
              <mc:Fallback>
                <p:oleObj name="Image" r:id="rId6" imgW="6425397" imgH="45206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679" y="4196420"/>
                        <a:ext cx="2785143" cy="196008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5474850" y="3731572"/>
            <a:ext cx="2968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800" b="1" dirty="0" err="1"/>
              <a:t>Left</a:t>
            </a:r>
            <a:r>
              <a:rPr lang="nb-NO" altLang="nb-NO" sz="1800" b="1" dirty="0"/>
              <a:t> </a:t>
            </a:r>
            <a:r>
              <a:rPr lang="nb-NO" altLang="nb-NO" sz="1800" b="1" dirty="0" err="1"/>
              <a:t>atrial</a:t>
            </a:r>
            <a:r>
              <a:rPr lang="nb-NO" altLang="nb-NO" sz="1800" b="1" dirty="0"/>
              <a:t> </a:t>
            </a:r>
            <a:r>
              <a:rPr lang="nb-NO" altLang="nb-NO" sz="1800" b="1" dirty="0" err="1"/>
              <a:t>reservoir</a:t>
            </a:r>
            <a:r>
              <a:rPr lang="nb-NO" altLang="nb-NO" sz="1800" b="1" dirty="0"/>
              <a:t> </a:t>
            </a:r>
            <a:r>
              <a:rPr lang="nb-NO" altLang="nb-NO" sz="1800" b="1" dirty="0" err="1"/>
              <a:t>strain</a:t>
            </a:r>
            <a:endParaRPr lang="nb-NO" altLang="nb-NO" sz="1800" b="1" dirty="0"/>
          </a:p>
        </p:txBody>
      </p:sp>
      <p:sp>
        <p:nvSpPr>
          <p:cNvPr id="26" name="TekstSylinder 24"/>
          <p:cNvSpPr txBox="1"/>
          <p:nvPr/>
        </p:nvSpPr>
        <p:spPr>
          <a:xfrm>
            <a:off x="6423527" y="5742699"/>
            <a:ext cx="18460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1" dirty="0">
                <a:solidFill>
                  <a:schemeClr val="accent2"/>
                </a:solidFill>
              </a:rPr>
              <a:t>Normal &gt; 20%?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0718-151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271713"/>
            <a:ext cx="4371975" cy="3671441"/>
          </a:xfrm>
        </p:spPr>
        <p:txBody>
          <a:bodyPr/>
          <a:lstStyle/>
          <a:p>
            <a:r>
              <a:rPr lang="en-US" sz="2700" dirty="0"/>
              <a:t>Atrial Fibrillation</a:t>
            </a:r>
          </a:p>
          <a:p>
            <a:r>
              <a:rPr lang="en-US" sz="2700" dirty="0"/>
              <a:t>Hypertrophic Cardiomyopathy</a:t>
            </a:r>
          </a:p>
          <a:p>
            <a:r>
              <a:rPr lang="en-US" sz="2700" dirty="0"/>
              <a:t>Restrictive Cardiomyopathy</a:t>
            </a:r>
          </a:p>
          <a:p>
            <a:r>
              <a:rPr lang="en-US" sz="2700" dirty="0"/>
              <a:t>Sinus Tachycardia</a:t>
            </a:r>
          </a:p>
          <a:p>
            <a:r>
              <a:rPr lang="en-US" sz="2700" dirty="0"/>
              <a:t>Bundle Branch Block</a:t>
            </a:r>
          </a:p>
          <a:p>
            <a:pPr lvl="1"/>
            <a:endParaRPr lang="en-US" sz="2700" dirty="0"/>
          </a:p>
          <a:p>
            <a:pPr lvl="1"/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8D8026-EA56-0441-97DE-6EDA1947C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794" y="2260846"/>
            <a:ext cx="4629150" cy="3671441"/>
          </a:xfrm>
        </p:spPr>
        <p:txBody>
          <a:bodyPr/>
          <a:lstStyle/>
          <a:p>
            <a:r>
              <a:rPr lang="en-US" sz="2700" dirty="0"/>
              <a:t>Moderate to Severe MR</a:t>
            </a:r>
          </a:p>
          <a:p>
            <a:r>
              <a:rPr lang="en-US" sz="2700" dirty="0"/>
              <a:t>Mitral Stenosis</a:t>
            </a:r>
          </a:p>
          <a:p>
            <a:r>
              <a:rPr lang="en-US" sz="2700" dirty="0"/>
              <a:t>Severe Aortic Insufficiency</a:t>
            </a:r>
          </a:p>
          <a:p>
            <a:r>
              <a:rPr lang="en-US" sz="2700" dirty="0"/>
              <a:t>Heart Transplant Patients</a:t>
            </a:r>
          </a:p>
          <a:p>
            <a:r>
              <a:rPr lang="en-US" sz="2700" dirty="0"/>
              <a:t>Cardiac causes of Pulmonary Hypertension</a:t>
            </a:r>
          </a:p>
          <a:p>
            <a:endParaRPr lang="en-US" sz="2531" dirty="0"/>
          </a:p>
        </p:txBody>
      </p:sp>
    </p:spTree>
    <p:extLst>
      <p:ext uri="{BB962C8B-B14F-4D97-AF65-F5344CB8AC3E}">
        <p14:creationId xmlns:p14="http://schemas.microsoft.com/office/powerpoint/2010/main" val="11597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6F8DAF-D640-7B49-A4D5-29170A502DDA}"/>
              </a:ext>
            </a:extLst>
          </p:cNvPr>
          <p:cNvSpPr/>
          <p:nvPr/>
        </p:nvSpPr>
        <p:spPr>
          <a:xfrm>
            <a:off x="2843775" y="6120763"/>
            <a:ext cx="4382931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25" dirty="0" err="1">
                <a:latin typeface="ArialMT"/>
              </a:rPr>
              <a:t>Nagueh</a:t>
            </a:r>
            <a:r>
              <a:rPr lang="en-US" sz="2025" dirty="0">
                <a:latin typeface="ArialMT"/>
              </a:rPr>
              <a:t> et al, JASE 2016;277-314. </a:t>
            </a:r>
            <a:endParaRPr lang="en-US" sz="2025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0461963F-27CF-2F4E-B7B8-CF8DC7C42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728663"/>
            <a:ext cx="7208745" cy="52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7" y="735326"/>
            <a:ext cx="9896792" cy="1143000"/>
          </a:xfrm>
        </p:spPr>
        <p:txBody>
          <a:bodyPr/>
          <a:lstStyle/>
          <a:p>
            <a:pPr lvl="1"/>
            <a:r>
              <a:rPr lang="en-US" sz="2800" dirty="0">
                <a:latin typeface="+mn-lt"/>
              </a:rPr>
              <a:t>Practical Application of Diastolic Function Assessment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C472FF"/>
                </a:solidFill>
                <a:latin typeface="+mn-lt"/>
              </a:rPr>
              <a:t>ASE </a:t>
            </a:r>
            <a:r>
              <a:rPr lang="en-US" sz="2800" dirty="0" err="1">
                <a:solidFill>
                  <a:srgbClr val="C472FF"/>
                </a:solidFill>
                <a:latin typeface="+mn-lt"/>
              </a:rPr>
              <a:t>Diastology</a:t>
            </a:r>
            <a:r>
              <a:rPr lang="en-US" sz="2800" dirty="0">
                <a:solidFill>
                  <a:srgbClr val="C472FF"/>
                </a:solidFill>
                <a:latin typeface="+mn-lt"/>
              </a:rPr>
              <a:t> Guidelines </a:t>
            </a:r>
            <a:r>
              <a:rPr lang="en-US" sz="2800" dirty="0" smtClean="0">
                <a:solidFill>
                  <a:srgbClr val="C472FF"/>
                </a:solidFill>
                <a:latin typeface="+mn-lt"/>
              </a:rPr>
              <a:t>Update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Take Home Points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2281387"/>
            <a:ext cx="8743950" cy="357506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2"/>
                </a:solidFill>
              </a:rPr>
              <a:t>“In” </a:t>
            </a:r>
            <a:r>
              <a:rPr lang="en-US" sz="2000" dirty="0"/>
              <a:t>Parameters are Mitral E/A, TDI, LAVI and RVSP</a:t>
            </a:r>
          </a:p>
          <a:p>
            <a:pPr eaLnBrk="1" hangingPunct="1">
              <a:defRPr/>
            </a:pPr>
            <a:r>
              <a:rPr lang="en-US" sz="2000" dirty="0" smtClean="0"/>
              <a:t>Important to consider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2D 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(LVH, LA volumes, LV EF and volumes)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Evaluate 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quality of acquired </a:t>
            </a:r>
            <a:r>
              <a:rPr lang="en-US" alt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000" dirty="0"/>
              <a:t>Who gets you into algorithm 2?</a:t>
            </a:r>
          </a:p>
          <a:p>
            <a:pPr eaLnBrk="1" hangingPunct="1">
              <a:defRPr/>
            </a:pPr>
            <a:r>
              <a:rPr lang="en-US" sz="2000" dirty="0" smtClean="0"/>
              <a:t>Supplementary </a:t>
            </a:r>
            <a:r>
              <a:rPr lang="en-US" sz="2000" dirty="0"/>
              <a:t>parameters including LV and LA strain can help reclassify indeterminate </a:t>
            </a:r>
            <a:r>
              <a:rPr lang="en-US" sz="2000" dirty="0" smtClean="0"/>
              <a:t>DF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Report: LV </a:t>
            </a:r>
            <a:r>
              <a:rPr lang="en-US" sz="2000" dirty="0">
                <a:solidFill>
                  <a:schemeClr val="accent2"/>
                </a:solidFill>
              </a:rPr>
              <a:t>filling pressures and grade of diastolic dysfunction</a:t>
            </a:r>
          </a:p>
          <a:p>
            <a:pPr eaLnBrk="1" hangingPunct="1"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01414" y="6259513"/>
            <a:ext cx="10299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0718-1108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08" y="388939"/>
            <a:ext cx="6165321" cy="61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er Family Pavillion_rocks 005 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48" y="0"/>
            <a:ext cx="10363648" cy="6736371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76648" y="3709987"/>
            <a:ext cx="10363648" cy="3148013"/>
          </a:xfrm>
          <a:prstGeom prst="rect">
            <a:avLst/>
          </a:prstGeom>
          <a:solidFill>
            <a:srgbClr val="003F71">
              <a:alpha val="65097"/>
            </a:srgbClr>
          </a:solidFill>
          <a:ln>
            <a:noFill/>
          </a:ln>
          <a:extLst/>
        </p:spPr>
        <p:txBody>
          <a:bodyPr/>
          <a:lstStyle/>
          <a:p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29703" name="Rectangle 6"/>
          <p:cNvSpPr>
            <a:spLocks/>
          </p:cNvSpPr>
          <p:nvPr/>
        </p:nvSpPr>
        <p:spPr bwMode="auto">
          <a:xfrm>
            <a:off x="403939" y="3849017"/>
            <a:ext cx="5576527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sz="5500" i="1" dirty="0" smtClean="0">
                <a:solidFill>
                  <a:srgbClr val="FFDC7C"/>
                </a:solidFill>
                <a:cs typeface="Arial" charset="0"/>
              </a:rPr>
              <a:t>Thank you</a:t>
            </a:r>
          </a:p>
          <a:p>
            <a:pPr marL="39688"/>
            <a:r>
              <a:rPr lang="en-US" sz="6000" b="1" dirty="0"/>
              <a:t>kleina@ccf.org</a:t>
            </a:r>
            <a:endParaRPr lang="en-US" sz="5500" i="1" dirty="0">
              <a:solidFill>
                <a:srgbClr val="FFDC7C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76" y="5757762"/>
            <a:ext cx="820674" cy="667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550" y="5910779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66"/>
                </a:solidFill>
              </a:rPr>
              <a:t>@AllanLKleinMD1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@ASE Connect</a:t>
            </a:r>
            <a:br>
              <a:rPr lang="en-US" dirty="0" smtClean="0"/>
            </a:br>
            <a:r>
              <a:rPr lang="en-US" dirty="0" smtClean="0">
                <a:solidFill>
                  <a:srgbClr val="B552FF"/>
                </a:solidFill>
              </a:rPr>
              <a:t>Ongoing Dialogue</a:t>
            </a:r>
            <a:endParaRPr lang="en-US" dirty="0">
              <a:solidFill>
                <a:srgbClr val="B552FF"/>
              </a:solidFill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6" y="1814248"/>
            <a:ext cx="4239320" cy="260853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952" y="4579214"/>
            <a:ext cx="425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“I had a discussion with a cardiologist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who doesn’t believe in the assessment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of diastolic function”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59" y="1775760"/>
            <a:ext cx="4261744" cy="2608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67098" y="4569574"/>
            <a:ext cx="4348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“</a:t>
            </a:r>
            <a:r>
              <a:rPr lang="en-US" sz="1600" dirty="0" err="1" smtClean="0">
                <a:solidFill>
                  <a:schemeClr val="accent2"/>
                </a:solidFill>
              </a:rPr>
              <a:t>Diastology</a:t>
            </a:r>
            <a:r>
              <a:rPr lang="en-US" sz="1600" dirty="0" smtClean="0">
                <a:solidFill>
                  <a:schemeClr val="accent2"/>
                </a:solidFill>
              </a:rPr>
              <a:t> finally makes sense..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A big thanks to the writing group”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0718-109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704" y="2837226"/>
            <a:ext cx="9275762" cy="646317"/>
          </a:xfrm>
        </p:spPr>
        <p:txBody>
          <a:bodyPr/>
          <a:lstStyle/>
          <a:p>
            <a:r>
              <a:rPr lang="en-US" sz="3600" dirty="0" smtClean="0"/>
              <a:t>Epidemic of </a:t>
            </a:r>
            <a:r>
              <a:rPr lang="en-US" sz="3600" dirty="0" smtClean="0">
                <a:solidFill>
                  <a:srgbClr val="B552FF"/>
                </a:solidFill>
              </a:rPr>
              <a:t>Indeterminate </a:t>
            </a:r>
            <a:r>
              <a:rPr lang="en-US" sz="3600" dirty="0" smtClean="0"/>
              <a:t>DF evaluations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0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61" y="514910"/>
            <a:ext cx="9569078" cy="1143000"/>
          </a:xfrm>
        </p:spPr>
        <p:txBody>
          <a:bodyPr/>
          <a:lstStyle/>
          <a:p>
            <a:pPr lvl="1"/>
            <a:r>
              <a:rPr lang="en-US" sz="2800" dirty="0">
                <a:latin typeface="+mn-lt"/>
              </a:rPr>
              <a:t>Practical Application of Diastolic Function Assessment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solidFill>
                  <a:srgbClr val="C472FF"/>
                </a:solidFill>
                <a:latin typeface="+mn-lt"/>
              </a:rPr>
              <a:t>ASE </a:t>
            </a:r>
            <a:r>
              <a:rPr lang="en-US" sz="2800" dirty="0" err="1">
                <a:solidFill>
                  <a:srgbClr val="C472FF"/>
                </a:solidFill>
                <a:latin typeface="+mn-lt"/>
              </a:rPr>
              <a:t>Diastology</a:t>
            </a:r>
            <a:r>
              <a:rPr lang="en-US" sz="2800" dirty="0">
                <a:solidFill>
                  <a:srgbClr val="C472FF"/>
                </a:solidFill>
                <a:latin typeface="+mn-lt"/>
              </a:rPr>
              <a:t> Guidelines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39" y="2144713"/>
            <a:ext cx="8743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2016 guidelines</a:t>
            </a:r>
          </a:p>
          <a:p>
            <a:pPr eaLnBrk="1" hangingPunct="1">
              <a:defRPr/>
            </a:pPr>
            <a:r>
              <a:rPr lang="en-US" dirty="0" smtClean="0"/>
              <a:t>Echo parameters</a:t>
            </a:r>
          </a:p>
          <a:p>
            <a:pPr eaLnBrk="1" hangingPunct="1">
              <a:defRPr/>
            </a:pPr>
            <a:r>
              <a:rPr lang="en-US" dirty="0" smtClean="0"/>
              <a:t>Myocardial pathology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Supplementary parameters</a:t>
            </a: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0718-102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08" y="2297929"/>
            <a:ext cx="3790430" cy="25865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6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Diastology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108" y="6159486"/>
            <a:ext cx="86779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 smtClean="0"/>
              <a:t>Nagueh</a:t>
            </a:r>
            <a:r>
              <a:rPr lang="en-US" sz="1400" b="0" dirty="0" smtClean="0"/>
              <a:t> et al. J Am </a:t>
            </a:r>
            <a:r>
              <a:rPr lang="en-US" sz="1400" b="0" dirty="0" err="1" smtClean="0"/>
              <a:t>Soc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Echocardiogr</a:t>
            </a:r>
            <a:r>
              <a:rPr lang="en-US" sz="1400" b="0" dirty="0" smtClean="0"/>
              <a:t> 2016;29:277-314</a:t>
            </a:r>
            <a:endParaRPr lang="en-US" sz="1400" b="0" dirty="0"/>
          </a:p>
        </p:txBody>
      </p:sp>
      <p:pic>
        <p:nvPicPr>
          <p:cNvPr id="5" name="Picture 4" descr="C:\Users\pimsfn\AppData\Local\Microsoft\Windows\Temporary Internet Files\Content.Outlook\T2M2RR67\Fig 1 with LA volu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08" y="1876023"/>
            <a:ext cx="6664643" cy="3533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0718-142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88938"/>
            <a:ext cx="8647642" cy="1143000"/>
          </a:xfrm>
        </p:spPr>
        <p:txBody>
          <a:bodyPr/>
          <a:lstStyle/>
          <a:p>
            <a:r>
              <a:rPr lang="en-US" sz="3600" dirty="0" smtClean="0"/>
              <a:t>Criteria for Diagnosis of LV</a:t>
            </a:r>
            <a:br>
              <a:rPr lang="en-US" sz="3600" dirty="0" smtClean="0"/>
            </a:br>
            <a:r>
              <a:rPr lang="en-US" sz="3600" dirty="0" smtClean="0"/>
              <a:t>Diastolic Dysfunction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rgbClr val="C472FF"/>
                </a:solidFill>
              </a:rPr>
              <a:t>(Algorithm 1)</a:t>
            </a:r>
            <a:endParaRPr lang="en-US" sz="3600" dirty="0">
              <a:solidFill>
                <a:srgbClr val="C472F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108" y="6159486"/>
            <a:ext cx="86779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 smtClean="0"/>
              <a:t>Nagueh</a:t>
            </a:r>
            <a:r>
              <a:rPr lang="en-US" sz="1400" b="0" dirty="0" smtClean="0"/>
              <a:t> et al. J Am </a:t>
            </a:r>
            <a:r>
              <a:rPr lang="en-US" sz="1400" b="0" dirty="0" err="1" smtClean="0"/>
              <a:t>Soc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Echocardiogr</a:t>
            </a:r>
            <a:r>
              <a:rPr lang="en-US" sz="1400" b="0" dirty="0" smtClean="0"/>
              <a:t> 2016;29:277-31</a:t>
            </a:r>
            <a:r>
              <a:rPr lang="en-US" sz="1600" dirty="0" smtClean="0"/>
              <a:t>4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3" y="1899260"/>
            <a:ext cx="8551334" cy="39929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0718-144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6108" y="6159486"/>
            <a:ext cx="86779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 smtClean="0"/>
              <a:t>Nagueh</a:t>
            </a:r>
            <a:r>
              <a:rPr lang="en-US" sz="1400" b="0" dirty="0" smtClean="0"/>
              <a:t> et al. J Am </a:t>
            </a:r>
            <a:r>
              <a:rPr lang="en-US" sz="1400" b="0" dirty="0" err="1" smtClean="0"/>
              <a:t>Soc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Echocardiogr</a:t>
            </a:r>
            <a:r>
              <a:rPr lang="en-US" sz="1400" b="0" dirty="0" smtClean="0"/>
              <a:t> 2016;29:277-314</a:t>
            </a:r>
            <a:endParaRPr lang="en-US" sz="1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72" y="1254309"/>
            <a:ext cx="5451348" cy="480515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487938" y="6259513"/>
            <a:ext cx="94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0" dirty="0" smtClean="0">
                <a:solidFill>
                  <a:srgbClr val="99CCFF"/>
                </a:solidFill>
                <a:cs typeface="+mn-cs"/>
              </a:rPr>
              <a:t>0718-145</a:t>
            </a:r>
            <a:endParaRPr lang="en-US" sz="1400" b="0" dirty="0">
              <a:solidFill>
                <a:srgbClr val="99CCFF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5745" y="663375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472FF"/>
                </a:solidFill>
              </a:rPr>
              <a:t>(Algorithm 2)</a:t>
            </a:r>
            <a:endParaRPr lang="en-US" sz="2800" dirty="0">
              <a:solidFill>
                <a:srgbClr val="C472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026" y="250188"/>
            <a:ext cx="878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Estimation of LV Filling Pressures and Grading DF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 new template">
  <a:themeElements>
    <a:clrScheme name="Custom 16">
      <a:dk1>
        <a:srgbClr val="000000"/>
      </a:dk1>
      <a:lt1>
        <a:srgbClr val="FFFFFF"/>
      </a:lt1>
      <a:dk2>
        <a:srgbClr val="000066"/>
      </a:dk2>
      <a:lt2>
        <a:srgbClr val="FFFF99"/>
      </a:lt2>
      <a:accent1>
        <a:srgbClr val="66CCFF"/>
      </a:accent1>
      <a:accent2>
        <a:srgbClr val="3EFFAD"/>
      </a:accent2>
      <a:accent3>
        <a:srgbClr val="AAAAB8"/>
      </a:accent3>
      <a:accent4>
        <a:srgbClr val="DADADA"/>
      </a:accent4>
      <a:accent5>
        <a:srgbClr val="B8E2FF"/>
      </a:accent5>
      <a:accent6>
        <a:srgbClr val="CFE772"/>
      </a:accent6>
      <a:hlink>
        <a:srgbClr val="FFCC99"/>
      </a:hlink>
      <a:folHlink>
        <a:srgbClr val="CCFF99"/>
      </a:folHlink>
    </a:clrScheme>
    <a:fontScheme name="Klein new template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Klein new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 new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ein new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 new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 new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 new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ein new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W0RK:Burn to CD:templates: Docs templates:Klein templates:Klein new template</Template>
  <TotalTime>3681</TotalTime>
  <Words>882</Words>
  <Application>Microsoft Office PowerPoint</Application>
  <PresentationFormat>35mm Slides</PresentationFormat>
  <Paragraphs>202</Paragraphs>
  <Slides>35</Slides>
  <Notes>12</Notes>
  <HiddenSlides>1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ArialMT</vt:lpstr>
      <vt:lpstr>Times</vt:lpstr>
      <vt:lpstr>Times New Roman</vt:lpstr>
      <vt:lpstr>ヒラギノ角ゴ Pro W3</vt:lpstr>
      <vt:lpstr>Klein new template</vt:lpstr>
      <vt:lpstr>Image</vt:lpstr>
      <vt:lpstr> </vt:lpstr>
      <vt:lpstr>Practical Application of Diastolic Function Assessment ASE Diastology Guidelines Update</vt:lpstr>
      <vt:lpstr>PRESIDENT’S MESSAGE</vt:lpstr>
      <vt:lpstr>@ASE Connect Ongoing Dialogue</vt:lpstr>
      <vt:lpstr>Epidemic of Indeterminate DF evaluations</vt:lpstr>
      <vt:lpstr>Practical Application of Diastolic Function Assessment ASE Diastology Guidelines Update</vt:lpstr>
      <vt:lpstr>Key Diastology Parameters</vt:lpstr>
      <vt:lpstr>Criteria for Diagnosis of LV Diastolic Dysfunction (Algorithm 1)</vt:lpstr>
      <vt:lpstr>PowerPoint Presentation</vt:lpstr>
      <vt:lpstr>Practical Application of Diastolic Function Assessment ASE Diastology Guidelines Update</vt:lpstr>
      <vt:lpstr>Mitral Inflow Measurements</vt:lpstr>
      <vt:lpstr>PowerPoint Presentation</vt:lpstr>
      <vt:lpstr>PowerPoint Presentation</vt:lpstr>
      <vt:lpstr>PowerPoint Presentation</vt:lpstr>
      <vt:lpstr>Tissue Doppler Imaging</vt:lpstr>
      <vt:lpstr>PowerPoint Presentation</vt:lpstr>
      <vt:lpstr>PowerPoint Presentation</vt:lpstr>
      <vt:lpstr>PowerPoint Presentation</vt:lpstr>
      <vt:lpstr>Common mistake – don’t measure the first downward deflection</vt:lpstr>
      <vt:lpstr>LA Volume Index</vt:lpstr>
      <vt:lpstr>LA Acquisition</vt:lpstr>
      <vt:lpstr>LV and LA frequently lie in different planes</vt:lpstr>
      <vt:lpstr>PowerPoint Presentation</vt:lpstr>
      <vt:lpstr>LA Measurement Tips</vt:lpstr>
      <vt:lpstr>Peak TR Velocity</vt:lpstr>
      <vt:lpstr>PowerPoint Presentation</vt:lpstr>
      <vt:lpstr>Practical Application of Diastolic Function Assessment ASE Diastology Guidelines Update</vt:lpstr>
      <vt:lpstr>How Do You Determine Diastolic Dysfunction Myocardial Pathology ( Algorithm 2)</vt:lpstr>
      <vt:lpstr>Practical Application of Diastolic Function Assessment ASE Diastology Guidelines Update</vt:lpstr>
      <vt:lpstr>Supplementary Measures</vt:lpstr>
      <vt:lpstr>Special Populations</vt:lpstr>
      <vt:lpstr>PowerPoint Presentation</vt:lpstr>
      <vt:lpstr>Practical Application of Diastolic Function Assessment ASE Diastology Guidelines Update Take Home Points</vt:lpstr>
      <vt:lpstr>PowerPoint Presentation</vt:lpstr>
      <vt:lpstr>PowerPoint Presentation</vt:lpstr>
    </vt:vector>
  </TitlesOfParts>
  <Company>Cleveland Clinic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Suzanne Turner</dc:creator>
  <cp:lastModifiedBy>Klein, M.D., Allan</cp:lastModifiedBy>
  <cp:revision>671</cp:revision>
  <dcterms:created xsi:type="dcterms:W3CDTF">1998-10-16T16:52:41Z</dcterms:created>
  <dcterms:modified xsi:type="dcterms:W3CDTF">2020-11-26T17:37:08Z</dcterms:modified>
</cp:coreProperties>
</file>